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84" r:id="rId3"/>
    <p:sldId id="259" r:id="rId4"/>
    <p:sldId id="260" r:id="rId5"/>
    <p:sldId id="261" r:id="rId6"/>
    <p:sldId id="279" r:id="rId7"/>
    <p:sldId id="280" r:id="rId8"/>
    <p:sldId id="282" r:id="rId9"/>
    <p:sldId id="283" r:id="rId10"/>
    <p:sldId id="278" r:id="rId11"/>
  </p:sldIdLst>
  <p:sldSz cx="18288000" cy="10287000"/>
  <p:notesSz cx="6858000" cy="9144000"/>
  <p:embeddedFontLst>
    <p:embeddedFont>
      <p:font typeface="강원교육튼튼" panose="02020603020101020101" pitchFamily="18" charset="-127"/>
      <p:regular r:id="rId13"/>
    </p:embeddedFont>
    <p:embeddedFont>
      <p:font typeface="Pretendard Bold" panose="020B0600000101010101" charset="-127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Pretendard Regular" panose="020B0600000101010101" charset="-127"/>
      <p:regular r:id="rId19"/>
    </p:embeddedFont>
    <p:embeddedFont>
      <p:font typeface="Pretendard SemiBold" panose="020B0600000101010101" charset="-127"/>
      <p:bold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72947-4DA6-41D2-9E82-BF2167878889}" type="datetimeFigureOut">
              <a:rPr lang="ko-KR" altLang="en-US" smtClean="0"/>
              <a:t>2025-04-13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AD5419-6A39-443D-BF2F-132820F514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374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D5419-6A39-443D-BF2F-132820F514F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630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D5419-6A39-443D-BF2F-132820F514F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151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D5419-6A39-443D-BF2F-132820F514F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221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D5419-6A39-443D-BF2F-132820F514F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954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D5419-6A39-443D-BF2F-132820F514F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187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0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19166"/>
            <a:ext cx="17716500" cy="971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787400"/>
            <a:ext cx="168021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9474200"/>
            <a:ext cx="17716500" cy="546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2200" y="2628900"/>
            <a:ext cx="3390900" cy="609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416800" y="2717800"/>
            <a:ext cx="345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6279"/>
              </a:lnSpc>
            </a:pPr>
            <a:r>
              <a:rPr lang="en-US" sz="2400" dirty="0" smtClean="0">
                <a:solidFill>
                  <a:srgbClr val="FFFFFF"/>
                </a:solidFill>
                <a:latin typeface="Pretendard SemiBold"/>
              </a:rPr>
              <a:t>Breakout game</a:t>
            </a:r>
            <a:endParaRPr lang="en-US" sz="2400" b="0" i="0" u="none" strike="noStrike" dirty="0">
              <a:solidFill>
                <a:srgbClr val="FFFFFF"/>
              </a:solidFill>
              <a:latin typeface="Pretendard Semi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2" name="TextBox 12"/>
          <p:cNvSpPr txBox="1"/>
          <p:nvPr/>
        </p:nvSpPr>
        <p:spPr>
          <a:xfrm>
            <a:off x="8915400" y="9601200"/>
            <a:ext cx="8890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endParaRPr lang="en-US" sz="1300" b="0" i="0" u="none" strike="noStrike" dirty="0">
              <a:solidFill>
                <a:srgbClr val="23294A"/>
              </a:solidFill>
              <a:latin typeface="Pretendard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848329" y="7026910"/>
            <a:ext cx="3505200" cy="23114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800" dirty="0" smtClean="0">
                <a:solidFill>
                  <a:srgbClr val="23294A"/>
                </a:solidFill>
                <a:latin typeface="Pretendard Regular" panose="020B0600000101010101" charset="-127"/>
                <a:ea typeface="Pretendard Regular" panose="020B0600000101010101" charset="-127"/>
              </a:rPr>
              <a:t>PPT </a:t>
            </a:r>
            <a:r>
              <a:rPr lang="ko-KR" altLang="en-US" sz="2800" dirty="0" smtClean="0">
                <a:solidFill>
                  <a:srgbClr val="23294A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제작</a:t>
            </a:r>
            <a:r>
              <a:rPr lang="en-US" altLang="ko-KR" sz="2800" dirty="0" smtClean="0">
                <a:solidFill>
                  <a:srgbClr val="23294A"/>
                </a:solidFill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ko-KR" altLang="en-US" sz="2800" dirty="0" smtClean="0">
                <a:solidFill>
                  <a:srgbClr val="23294A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박세환</a:t>
            </a:r>
            <a:endParaRPr lang="en-US" sz="2800" b="0" i="0" u="none" strike="noStrike" dirty="0">
              <a:solidFill>
                <a:srgbClr val="23294A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52500" y="1028700"/>
            <a:ext cx="15875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9519"/>
              </a:lnSpc>
            </a:pPr>
            <a:endParaRPr lang="en-US" sz="1400" b="0" i="0" u="none" strike="noStrike" dirty="0">
              <a:solidFill>
                <a:srgbClr val="23294A"/>
              </a:solidFill>
              <a:latin typeface="Pretendard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389936" y="7071179"/>
            <a:ext cx="3695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dirty="0" smtClean="0">
                <a:solidFill>
                  <a:srgbClr val="23294A"/>
                </a:solidFill>
                <a:ea typeface="Pretendard Regular"/>
              </a:rPr>
              <a:t>발표자</a:t>
            </a:r>
            <a:r>
              <a:rPr lang="en-US" altLang="ko-KR" sz="2800" dirty="0" smtClean="0">
                <a:solidFill>
                  <a:srgbClr val="23294A"/>
                </a:solidFill>
                <a:ea typeface="Pretendard Regular"/>
              </a:rPr>
              <a:t>: </a:t>
            </a:r>
            <a:r>
              <a:rPr lang="ko-KR" altLang="en-US" sz="2800" dirty="0" err="1" smtClean="0">
                <a:solidFill>
                  <a:srgbClr val="23294A"/>
                </a:solidFill>
                <a:ea typeface="Pretendard Regular"/>
              </a:rPr>
              <a:t>나혜광</a:t>
            </a:r>
            <a:r>
              <a:rPr lang="en-US" altLang="ko-KR" sz="2800" dirty="0" smtClean="0">
                <a:solidFill>
                  <a:srgbClr val="23294A"/>
                </a:solidFill>
                <a:ea typeface="Pretendard Regular"/>
              </a:rPr>
              <a:t>, </a:t>
            </a:r>
            <a:r>
              <a:rPr lang="ko-KR" altLang="en-US" sz="2800" dirty="0" err="1" smtClean="0">
                <a:solidFill>
                  <a:srgbClr val="23294A"/>
                </a:solidFill>
                <a:ea typeface="Pretendard Regular"/>
              </a:rPr>
              <a:t>한기동</a:t>
            </a:r>
            <a:endParaRPr lang="ko-KR" sz="2800" b="0" i="0" u="none" strike="noStrike" dirty="0">
              <a:solidFill>
                <a:srgbClr val="23294A"/>
              </a:solidFill>
              <a:ea typeface="Pretendard Regula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167937" y="6950710"/>
            <a:ext cx="30607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b="0" i="0" u="none" strike="noStrike" dirty="0" smtClean="0">
                <a:solidFill>
                  <a:srgbClr val="23294A"/>
                </a:solidFill>
                <a:latin typeface="Pretendard Regular" panose="020B0600000101010101" charset="-127"/>
                <a:ea typeface="Pretendard Regular" panose="020B0600000101010101" charset="-127"/>
              </a:rPr>
              <a:t>코드 제작</a:t>
            </a:r>
            <a:r>
              <a:rPr lang="en-US" altLang="ko-KR" sz="2800" b="0" i="0" u="none" strike="noStrike" dirty="0" smtClean="0">
                <a:solidFill>
                  <a:srgbClr val="23294A"/>
                </a:solidFill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ko-KR" altLang="en-US" sz="2800" b="0" i="0" u="none" strike="noStrike" dirty="0" smtClean="0">
                <a:solidFill>
                  <a:srgbClr val="23294A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박민서</a:t>
            </a:r>
            <a:endParaRPr lang="en-US" sz="2800" b="0" i="0" u="none" strike="noStrike" dirty="0">
              <a:solidFill>
                <a:srgbClr val="23294A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225915" y="7026910"/>
            <a:ext cx="3200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800" b="0" i="0" u="none" strike="noStrike" dirty="0" smtClean="0">
                <a:solidFill>
                  <a:srgbClr val="23294A"/>
                </a:solidFill>
                <a:latin typeface="Pretendard Regular" panose="020B0600000101010101" charset="-127"/>
                <a:ea typeface="Pretendard Regular" panose="020B0600000101010101" charset="-127"/>
              </a:rPr>
              <a:t>영상 편집</a:t>
            </a:r>
            <a:r>
              <a:rPr lang="en-US" altLang="ko-KR" sz="2800" b="0" i="0" u="none" strike="noStrike" dirty="0" smtClean="0">
                <a:solidFill>
                  <a:srgbClr val="23294A"/>
                </a:solidFill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ko-KR" altLang="en-US" sz="2800" b="0" i="0" u="none" strike="noStrike" dirty="0" err="1" smtClean="0">
                <a:solidFill>
                  <a:srgbClr val="23294A"/>
                </a:solidFill>
                <a:latin typeface="Pretendard Regular" panose="020B0600000101010101" charset="-127"/>
                <a:ea typeface="Pretendard Regular" panose="020B0600000101010101" charset="-127"/>
              </a:rPr>
              <a:t>김휘수</a:t>
            </a:r>
            <a:endParaRPr lang="en-US" sz="2800" b="0" i="0" u="none" strike="noStrike" dirty="0">
              <a:solidFill>
                <a:srgbClr val="23294A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81000" y="4210050"/>
            <a:ext cx="17983200" cy="186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10400" dirty="0" smtClean="0">
                <a:solidFill>
                  <a:srgbClr val="23294A"/>
                </a:solidFill>
                <a:ea typeface="Pretendard SemiBold"/>
              </a:rPr>
              <a:t>8</a:t>
            </a:r>
            <a:r>
              <a:rPr lang="ko-KR" altLang="en-US" sz="10400" dirty="0" smtClean="0">
                <a:solidFill>
                  <a:srgbClr val="23294A"/>
                </a:solidFill>
                <a:ea typeface="Pretendard SemiBold"/>
              </a:rPr>
              <a:t>팀 </a:t>
            </a:r>
            <a:r>
              <a:rPr lang="ko-KR" altLang="en-US" sz="10400" dirty="0" err="1" smtClean="0">
                <a:solidFill>
                  <a:srgbClr val="23294A"/>
                </a:solidFill>
                <a:ea typeface="Pretendard SemiBold"/>
              </a:rPr>
              <a:t>블록깨기</a:t>
            </a:r>
            <a:r>
              <a:rPr lang="ko-KR" altLang="en-US" sz="10400" dirty="0" smtClean="0">
                <a:solidFill>
                  <a:srgbClr val="23294A"/>
                </a:solidFill>
                <a:ea typeface="Pretendard SemiBold"/>
              </a:rPr>
              <a:t> 코드 발표</a:t>
            </a:r>
            <a:endParaRPr lang="ko-KR" sz="10400" b="0" i="0" u="none" strike="noStrike" dirty="0">
              <a:solidFill>
                <a:srgbClr val="23294A"/>
              </a:solidFill>
              <a:ea typeface="Pretendard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0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79400"/>
            <a:ext cx="17716500" cy="971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787400"/>
            <a:ext cx="168021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681" y="3403600"/>
            <a:ext cx="2730500" cy="609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52500" y="1028700"/>
            <a:ext cx="2654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9519"/>
              </a:lnSpc>
            </a:pPr>
            <a:r>
              <a:rPr lang="en-US" sz="1400" b="0" i="0" u="none" strike="noStrike" dirty="0" smtClean="0">
                <a:solidFill>
                  <a:srgbClr val="23294A"/>
                </a:solidFill>
                <a:latin typeface="Pretendard Regular"/>
              </a:rPr>
              <a:t>L</a:t>
            </a:r>
            <a:endParaRPr lang="en-US" sz="1400" b="0" i="0" u="none" strike="noStrike" dirty="0">
              <a:solidFill>
                <a:srgbClr val="23294A"/>
              </a:solidFill>
              <a:latin typeface="Pretendard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397931" y="3492500"/>
            <a:ext cx="2794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6279"/>
              </a:lnSpc>
            </a:pPr>
            <a:r>
              <a:rPr lang="en-US" sz="2400" b="0" i="0" u="none" strike="noStrike" dirty="0">
                <a:solidFill>
                  <a:schemeClr val="bg1"/>
                </a:solidFill>
                <a:latin typeface="Pretendard SemiBold"/>
              </a:rPr>
              <a:t>THANK YOU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2500" y="5905500"/>
            <a:ext cx="113284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ko-KR" sz="7200" b="0" i="0" u="none" strike="noStrike" dirty="0">
              <a:solidFill>
                <a:srgbClr val="23294A"/>
              </a:solidFill>
              <a:ea typeface="Pretendard 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946831" y="4445000"/>
            <a:ext cx="7696199" cy="215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12200" b="0" i="0" u="none" strike="noStrike" dirty="0" smtClean="0">
                <a:solidFill>
                  <a:srgbClr val="23294A"/>
                </a:solidFill>
                <a:ea typeface="Pretendard SemiBold"/>
              </a:rPr>
              <a:t>  감사합니다</a:t>
            </a:r>
            <a:endParaRPr lang="ko-KR" sz="12200" b="0" i="0" u="none" strike="noStrike" dirty="0">
              <a:solidFill>
                <a:srgbClr val="23294A"/>
              </a:solidFill>
              <a:ea typeface="Pretendard Semi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4" name="TextBox 14"/>
          <p:cNvSpPr txBox="1"/>
          <p:nvPr/>
        </p:nvSpPr>
        <p:spPr>
          <a:xfrm>
            <a:off x="8915400" y="9601200"/>
            <a:ext cx="8890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endParaRPr lang="en-US" sz="1300" b="0" i="0" u="none" strike="noStrike" dirty="0">
              <a:solidFill>
                <a:srgbClr val="23294A"/>
              </a:solidFill>
              <a:latin typeface="Pretendard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0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337" y="325484"/>
            <a:ext cx="17716500" cy="971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2819400"/>
            <a:ext cx="168021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9372600"/>
            <a:ext cx="168021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737100" y="1346200"/>
            <a:ext cx="88265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919"/>
              </a:lnSpc>
            </a:pPr>
            <a:r>
              <a:rPr lang="ko-KR" altLang="en-US" sz="6800" dirty="0" smtClean="0">
                <a:solidFill>
                  <a:srgbClr val="23294A"/>
                </a:solidFill>
                <a:ea typeface="Pretendard Bold"/>
              </a:rPr>
              <a:t>시연 영상</a:t>
            </a:r>
            <a:endParaRPr lang="en-US" altLang="ko-KR" sz="6800" dirty="0" smtClean="0">
              <a:solidFill>
                <a:srgbClr val="23294A"/>
              </a:solidFill>
              <a:ea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582107" y="6994979"/>
            <a:ext cx="8544214" cy="178072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500" b="0" i="0" u="none" strike="noStrike" dirty="0">
              <a:solidFill>
                <a:srgbClr val="23294A"/>
              </a:solidFill>
              <a:latin typeface="Pretendard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483600" y="4572000"/>
            <a:ext cx="1993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6279"/>
              </a:lnSpc>
            </a:pPr>
            <a:endParaRPr lang="ko-KR" sz="2000" b="0" i="0" u="none" strike="noStrike" dirty="0">
              <a:solidFill>
                <a:srgbClr val="7180CB"/>
              </a:solidFill>
              <a:ea typeface="Pretendard SemiBold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8" name="TextBox 18"/>
          <p:cNvSpPr txBox="1"/>
          <p:nvPr/>
        </p:nvSpPr>
        <p:spPr>
          <a:xfrm>
            <a:off x="1282700" y="9550400"/>
            <a:ext cx="31242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endParaRPr lang="en-US" sz="1500" b="0" i="0" u="none" strike="noStrike" dirty="0">
              <a:solidFill>
                <a:srgbClr val="7180CB"/>
              </a:solidFill>
              <a:latin typeface="Pretendard Regular"/>
            </a:endParaRPr>
          </a:p>
        </p:txBody>
      </p:sp>
      <p:sp>
        <p:nvSpPr>
          <p:cNvPr id="24" name="TextBox 18"/>
          <p:cNvSpPr txBox="1"/>
          <p:nvPr/>
        </p:nvSpPr>
        <p:spPr>
          <a:xfrm>
            <a:off x="10390414" y="8331564"/>
            <a:ext cx="4259578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3200" b="0" i="0" u="none" strike="noStrike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6" name="프로그래밍 첫 걸음 시연 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752487" y="3063717"/>
            <a:ext cx="10744200" cy="604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95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0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2819400"/>
            <a:ext cx="168021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9372600"/>
            <a:ext cx="168021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737100" y="1346200"/>
            <a:ext cx="88265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919"/>
              </a:lnSpc>
            </a:pPr>
            <a:r>
              <a:rPr lang="ko-KR" altLang="en-US" sz="6800" dirty="0" smtClean="0">
                <a:solidFill>
                  <a:srgbClr val="23294A"/>
                </a:solidFill>
                <a:ea typeface="Pretendard Bold"/>
              </a:rPr>
              <a:t>게임 시작 화면</a:t>
            </a:r>
            <a:endParaRPr lang="ko-KR" sz="6800" b="0" i="0" u="none" strike="noStrike" dirty="0">
              <a:solidFill>
                <a:srgbClr val="23294A"/>
              </a:solidFill>
              <a:ea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582107" y="6994979"/>
            <a:ext cx="8544214" cy="178072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500" b="0" i="0" u="none" strike="noStrike" dirty="0">
              <a:solidFill>
                <a:srgbClr val="23294A"/>
              </a:solidFill>
              <a:latin typeface="Pretendard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483600" y="4572000"/>
            <a:ext cx="1993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6279"/>
              </a:lnSpc>
            </a:pPr>
            <a:endParaRPr lang="ko-KR" sz="2000" b="0" i="0" u="none" strike="noStrike" dirty="0">
              <a:solidFill>
                <a:srgbClr val="7180CB"/>
              </a:solidFill>
              <a:ea typeface="Pretendard SemiBold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8" name="TextBox 18"/>
          <p:cNvSpPr txBox="1"/>
          <p:nvPr/>
        </p:nvSpPr>
        <p:spPr>
          <a:xfrm>
            <a:off x="1282700" y="9550400"/>
            <a:ext cx="31242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endParaRPr lang="en-US" sz="1500" b="0" i="0" u="none" strike="noStrike" dirty="0">
              <a:solidFill>
                <a:srgbClr val="7180CB"/>
              </a:solidFill>
              <a:latin typeface="Pretendard Regular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2107" y="3210152"/>
            <a:ext cx="8544214" cy="341947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338" y="3062402"/>
            <a:ext cx="7159507" cy="4905148"/>
          </a:xfrm>
          <a:prstGeom prst="rect">
            <a:avLst/>
          </a:prstGeom>
        </p:spPr>
      </p:pic>
      <p:sp>
        <p:nvSpPr>
          <p:cNvPr id="23" name="TextBox 18"/>
          <p:cNvSpPr txBox="1"/>
          <p:nvPr/>
        </p:nvSpPr>
        <p:spPr>
          <a:xfrm>
            <a:off x="7974679" y="6884193"/>
            <a:ext cx="9343803" cy="218995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altLang="ko-KR" sz="2600" dirty="0" smtClean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2400" dirty="0" err="1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BeginDrawing</a:t>
            </a:r>
            <a:r>
              <a:rPr lang="en-US" altLang="ko-KR" sz="2400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();</a:t>
            </a:r>
          </a:p>
          <a:p>
            <a:pPr lvl="0" algn="ctr">
              <a:lnSpc>
                <a:spcPct val="99600"/>
              </a:lnSpc>
            </a:pPr>
            <a:r>
              <a:rPr lang="en-US" altLang="ko-KR" sz="2400" dirty="0" err="1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ClearBackground</a:t>
            </a:r>
            <a:r>
              <a:rPr lang="en-US" altLang="ko-KR" sz="2400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(RAYHITE); : </a:t>
            </a:r>
            <a:r>
              <a:rPr lang="ko-KR" altLang="en-US" sz="2400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하얀 배경 생성</a:t>
            </a:r>
            <a:endParaRPr lang="en-US" altLang="ko-KR" sz="2400" dirty="0" smtClean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pPr lvl="0" algn="ctr">
              <a:lnSpc>
                <a:spcPct val="99600"/>
              </a:lnSpc>
            </a:pPr>
            <a:endParaRPr lang="en-US" altLang="ko-KR" sz="2400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2400" dirty="0" err="1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DrawText</a:t>
            </a:r>
            <a:r>
              <a:rPr lang="en-US" altLang="ko-KR" sz="2400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("Breakout Game", 300, 200, 40, BLACK);</a:t>
            </a:r>
          </a:p>
          <a:p>
            <a:pPr lvl="0" algn="ctr">
              <a:lnSpc>
                <a:spcPct val="99600"/>
              </a:lnSpc>
            </a:pPr>
            <a:r>
              <a:rPr lang="en-US" altLang="ko-KR" sz="2400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   </a:t>
            </a:r>
            <a:r>
              <a:rPr lang="en-US" altLang="ko-KR" sz="2400" dirty="0" err="1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DrawText</a:t>
            </a:r>
            <a:r>
              <a:rPr lang="en-US" altLang="ko-KR" sz="2400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("Press Enter to Start", 270, 250, 20, DARKGRAY); </a:t>
            </a:r>
          </a:p>
          <a:p>
            <a:pPr lvl="0" algn="ctr">
              <a:lnSpc>
                <a:spcPct val="99600"/>
              </a:lnSpc>
            </a:pPr>
            <a:r>
              <a:rPr lang="en-US" altLang="ko-KR" sz="2400" dirty="0" err="1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EndDrawing</a:t>
            </a:r>
            <a:r>
              <a:rPr lang="en-US" altLang="ko-KR" sz="2400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(); : </a:t>
            </a:r>
            <a:r>
              <a:rPr lang="ko-KR" altLang="en-US" sz="2400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텍스트를 그려서 시작 화면 </a:t>
            </a:r>
            <a:r>
              <a:rPr lang="ko-KR" altLang="en-US" sz="2400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표시</a:t>
            </a:r>
            <a:endParaRPr lang="en-US" altLang="ko-KR" sz="2400" dirty="0" smtClean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pPr lvl="0" algn="ctr">
              <a:lnSpc>
                <a:spcPct val="99600"/>
              </a:lnSpc>
            </a:pPr>
            <a:endParaRPr lang="en-US" altLang="ko-KR" sz="2600" dirty="0" smtClean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4" name="TextBox 18"/>
          <p:cNvSpPr txBox="1"/>
          <p:nvPr/>
        </p:nvSpPr>
        <p:spPr>
          <a:xfrm>
            <a:off x="10390414" y="8331564"/>
            <a:ext cx="4259578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3200" b="0" i="0" u="none" strike="noStrike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6" name="TextBox 21"/>
          <p:cNvSpPr txBox="1"/>
          <p:nvPr/>
        </p:nvSpPr>
        <p:spPr>
          <a:xfrm>
            <a:off x="1712739" y="8445501"/>
            <a:ext cx="5294704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800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ENTER </a:t>
            </a:r>
            <a:r>
              <a:rPr lang="ko-KR" altLang="en-US" sz="2800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키를 눌러서 게임 시작</a:t>
            </a:r>
            <a:endParaRPr lang="ko-KR" altLang="en-US" sz="2800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0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2819400"/>
            <a:ext cx="168021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9372600"/>
            <a:ext cx="168021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737100" y="1346200"/>
            <a:ext cx="88265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919"/>
              </a:lnSpc>
            </a:pPr>
            <a:endParaRPr lang="ko-KR" sz="6800" b="0" i="0" u="none" strike="noStrike" dirty="0">
              <a:solidFill>
                <a:srgbClr val="23294A"/>
              </a:solidFill>
              <a:ea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09700" y="8153400"/>
            <a:ext cx="67183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endParaRPr lang="en-US" sz="1800" b="0" i="0" u="none" strike="noStrike" dirty="0">
              <a:solidFill>
                <a:srgbClr val="636573"/>
              </a:solidFill>
              <a:latin typeface="Pretendard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84300" y="3352800"/>
            <a:ext cx="6756400" cy="50509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3400" b="0" i="0" u="none" strike="noStrike" dirty="0" smtClean="0">
                <a:solidFill>
                  <a:srgbClr val="23294A"/>
                </a:solidFill>
                <a:ea typeface="Pretendard SemiBold"/>
              </a:rPr>
              <a:t>  </a:t>
            </a:r>
            <a:r>
              <a:rPr lang="en-US" sz="3400" b="0" i="0" u="none" strike="noStrike" dirty="0">
                <a:solidFill>
                  <a:srgbClr val="23294A"/>
                </a:solidFill>
                <a:latin typeface="Pretendard SemiBold"/>
              </a:rPr>
              <a:t>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121900" y="3352800"/>
            <a:ext cx="67564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3400" b="0" i="0" u="none" strike="noStrike" dirty="0">
                <a:solidFill>
                  <a:srgbClr val="23294A"/>
                </a:solidFill>
                <a:latin typeface="Pretendard SemiBold"/>
              </a:rPr>
              <a:t> 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1" name="TextBox 11"/>
          <p:cNvSpPr txBox="1"/>
          <p:nvPr/>
        </p:nvSpPr>
        <p:spPr>
          <a:xfrm>
            <a:off x="4598489" y="1533797"/>
            <a:ext cx="88265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919"/>
              </a:lnSpc>
            </a:pPr>
            <a:r>
              <a:rPr lang="ko-KR" altLang="en-US" sz="6800" dirty="0" smtClean="0">
                <a:solidFill>
                  <a:srgbClr val="23294A"/>
                </a:solidFill>
                <a:ea typeface="Pretendard Bold"/>
              </a:rPr>
              <a:t>공과 패들 구현</a:t>
            </a:r>
            <a:endParaRPr lang="ko-KR" sz="6800" b="0" i="0" u="none" strike="noStrike" dirty="0">
              <a:solidFill>
                <a:srgbClr val="23294A"/>
              </a:solidFill>
              <a:ea typeface="Pretendard Bold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894" y="3356519"/>
            <a:ext cx="6338469" cy="529535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4274" y="3055438"/>
            <a:ext cx="4620175" cy="17145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59469" y="3050177"/>
            <a:ext cx="4152898" cy="167948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735879" y="4798057"/>
            <a:ext cx="4376963" cy="85089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800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공을 구현한 구조체 코드</a:t>
            </a:r>
            <a:endParaRPr lang="en-US" altLang="ko-KR" sz="2800" dirty="0" smtClean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047437" y="4769938"/>
            <a:ext cx="4376963" cy="85089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800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패들을 구현한 구조체 코드</a:t>
            </a:r>
            <a:endParaRPr lang="en-US" altLang="ko-KR" sz="2800" dirty="0" smtClean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8148" y="5677075"/>
            <a:ext cx="9810126" cy="742950"/>
          </a:xfrm>
          <a:prstGeom prst="rect">
            <a:avLst/>
          </a:prstGeom>
        </p:spPr>
      </p:pic>
      <p:sp>
        <p:nvSpPr>
          <p:cNvPr id="23" name="TextBox 18"/>
          <p:cNvSpPr txBox="1"/>
          <p:nvPr/>
        </p:nvSpPr>
        <p:spPr>
          <a:xfrm>
            <a:off x="7562022" y="7440014"/>
            <a:ext cx="10176731" cy="16260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800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키보드의 왼쪽 방향키 또는 오른쪽 방향키를 눌렀을 때</a:t>
            </a:r>
            <a:endParaRPr lang="en-US" altLang="ko-KR" sz="2800" dirty="0" smtClean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pPr lvl="0" algn="ctr">
              <a:lnSpc>
                <a:spcPct val="99600"/>
              </a:lnSpc>
            </a:pPr>
            <a:endParaRPr lang="en-US" altLang="ko-KR" sz="900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pPr lvl="0">
              <a:lnSpc>
                <a:spcPct val="99600"/>
              </a:lnSpc>
            </a:pPr>
            <a:r>
              <a:rPr lang="en-US" altLang="ko-KR" sz="2400" b="0" i="0" u="none" strike="noStrike" dirty="0" err="1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Paddle.rect.x</a:t>
            </a:r>
            <a:r>
              <a:rPr lang="en-US" altLang="ko-KR" sz="2400" b="0" i="0" u="none" strike="noStrike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&gt; 0 : </a:t>
            </a:r>
            <a:r>
              <a:rPr lang="ko-KR" altLang="en-US" sz="2400" b="0" i="0" u="none" strike="noStrike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패들의 왼쪽 끝이 화면 왼쪽</a:t>
            </a:r>
            <a:r>
              <a:rPr lang="en-US" altLang="ko-KR" sz="2400" b="0" i="0" u="none" strike="noStrike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(0)</a:t>
            </a:r>
            <a:r>
              <a:rPr lang="ko-KR" altLang="en-US" sz="2400" b="0" i="0" u="none" strike="noStrike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보다 클 때만 움직여 패들이 왼쪽 화면 밖으로 나가지 않게 한다</a:t>
            </a:r>
            <a:r>
              <a:rPr lang="en-US" altLang="ko-KR" sz="2400" b="0" i="0" u="none" strike="noStrike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.</a:t>
            </a:r>
          </a:p>
          <a:p>
            <a:pPr lvl="0"/>
            <a:endParaRPr lang="en-US" altLang="ko-KR" sz="900" dirty="0" smtClean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pPr lvl="0">
              <a:lnSpc>
                <a:spcPct val="99600"/>
              </a:lnSpc>
            </a:pPr>
            <a:r>
              <a:rPr lang="en-US" altLang="ko-KR" sz="2400" dirty="0" err="1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Paddle.rect.x</a:t>
            </a:r>
            <a:r>
              <a:rPr lang="en-US" altLang="ko-KR" sz="2400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en-US" altLang="ko-KR" sz="2400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&lt; </a:t>
            </a:r>
            <a:r>
              <a:rPr lang="en-US" altLang="ko-KR" sz="2400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SCRREN_WIDTH - </a:t>
            </a:r>
            <a:r>
              <a:rPr lang="en-US" altLang="ko-KR" sz="2400" dirty="0" err="1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paddle.rect.width</a:t>
            </a:r>
            <a:r>
              <a:rPr lang="en-US" altLang="ko-KR" sz="2400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en-US" altLang="ko-KR" sz="2400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:</a:t>
            </a:r>
          </a:p>
          <a:p>
            <a:pPr lvl="0">
              <a:lnSpc>
                <a:spcPct val="99600"/>
              </a:lnSpc>
            </a:pPr>
            <a:r>
              <a:rPr lang="ko-KR" altLang="en-US" sz="2400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패들의 오른쪽 끝이 화면 오른쪽 </a:t>
            </a:r>
            <a:r>
              <a:rPr lang="ko-KR" altLang="en-US" sz="2400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끝</a:t>
            </a:r>
            <a:r>
              <a:rPr lang="en-US" altLang="ko-KR" sz="2400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SCRREN_WIDTH</a:t>
            </a:r>
            <a:r>
              <a:rPr lang="ko-KR" altLang="en-US" sz="2400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보다 </a:t>
            </a:r>
            <a:r>
              <a:rPr lang="ko-KR" altLang="en-US" sz="2400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작을 때만 움직여 패들이 </a:t>
            </a:r>
            <a:r>
              <a:rPr lang="ko-KR" altLang="en-US" sz="2400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오른쪽 화면 밖으로 나가지 않게 한다</a:t>
            </a:r>
            <a:r>
              <a:rPr lang="en-US" altLang="ko-KR" sz="2400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.</a:t>
            </a:r>
          </a:p>
          <a:p>
            <a:pPr lvl="0">
              <a:lnSpc>
                <a:spcPct val="99600"/>
              </a:lnSpc>
            </a:pPr>
            <a:endParaRPr lang="en-US" altLang="ko-KR" sz="2400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pPr lvl="0">
              <a:lnSpc>
                <a:spcPct val="99600"/>
              </a:lnSpc>
            </a:pPr>
            <a:endParaRPr lang="ko-KR" sz="2400" b="0" i="0" u="none" strike="noStrike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0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9372600"/>
            <a:ext cx="168021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2819400"/>
            <a:ext cx="168021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473700" y="6083300"/>
            <a:ext cx="22860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566400" y="6083300"/>
            <a:ext cx="22860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92200" y="5359400"/>
            <a:ext cx="863600" cy="8636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4737100" y="1346200"/>
            <a:ext cx="88265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919"/>
              </a:lnSpc>
            </a:pPr>
            <a:r>
              <a:rPr lang="ko-KR" altLang="en-US" sz="6800" dirty="0" smtClean="0">
                <a:solidFill>
                  <a:srgbClr val="23294A"/>
                </a:solidFill>
                <a:ea typeface="Pretendard Bold"/>
              </a:rPr>
              <a:t>충돌 처리</a:t>
            </a:r>
            <a:endParaRPr lang="ko-KR" sz="6800" b="0" i="0" u="none" strike="noStrike" dirty="0">
              <a:solidFill>
                <a:srgbClr val="23294A"/>
              </a:solidFill>
              <a:ea typeface="Pretendard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466397" y="3786596"/>
            <a:ext cx="4259578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공이 좌우 벽</a:t>
            </a:r>
            <a:r>
              <a:rPr lang="en-US" altLang="ko-KR" sz="3200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, </a:t>
            </a:r>
            <a:r>
              <a:rPr lang="ko-KR" altLang="en-US" sz="3200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위쪽 벽과 충돌할 때 방향 반전</a:t>
            </a:r>
            <a:endParaRPr lang="ko-KR" sz="3200" b="0" i="0" u="none" strike="noStrike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756407" y="5880100"/>
            <a:ext cx="4075613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공이 패들과 충돌할 때 방향 반전</a:t>
            </a:r>
            <a:endParaRPr lang="ko-KR" sz="3200" b="0" i="0" u="none" strike="noStrike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466397" y="7958545"/>
            <a:ext cx="4287698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b="0" i="0" u="none" strike="noStrike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공이 블록과 충돌할 때 방향 반전</a:t>
            </a:r>
            <a:endParaRPr lang="ko-KR" sz="3200" b="0" i="0" u="none" strike="noStrike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6055" y="3098801"/>
            <a:ext cx="9959344" cy="1946074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7346" y="5250113"/>
            <a:ext cx="9957706" cy="1764688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67346" y="7220040"/>
            <a:ext cx="9959343" cy="20879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0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2819400"/>
            <a:ext cx="168021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9372600"/>
            <a:ext cx="168021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737100" y="1346200"/>
            <a:ext cx="88265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919"/>
              </a:lnSpc>
            </a:pPr>
            <a:r>
              <a:rPr lang="ko-KR" altLang="en-US" sz="6800" dirty="0" smtClean="0">
                <a:solidFill>
                  <a:srgbClr val="23294A"/>
                </a:solidFill>
                <a:ea typeface="Pretendard Bold"/>
              </a:rPr>
              <a:t>블록 배열 </a:t>
            </a:r>
            <a:endParaRPr lang="ko-KR" sz="6800" b="0" i="0" u="none" strike="noStrike" dirty="0">
              <a:solidFill>
                <a:srgbClr val="23294A"/>
              </a:solidFill>
              <a:ea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364614" y="7025367"/>
            <a:ext cx="8544214" cy="178072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500" dirty="0" smtClean="0">
                <a:solidFill>
                  <a:srgbClr val="23294A"/>
                </a:solidFill>
                <a:ea typeface="Pretendard Regular"/>
              </a:rPr>
              <a:t>                                  </a:t>
            </a:r>
            <a:r>
              <a:rPr lang="en-US" altLang="ko-KR" sz="2500" dirty="0" smtClean="0">
                <a:solidFill>
                  <a:srgbClr val="23294A"/>
                </a:solidFill>
                <a:ea typeface="Pretendard Regular"/>
              </a:rPr>
              <a:t>  </a:t>
            </a:r>
            <a:r>
              <a:rPr lang="ko-KR" altLang="en-US" sz="3200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블록을 배열하는 코드</a:t>
            </a:r>
            <a:endParaRPr lang="en-US" sz="3200" b="0" i="0" u="none" strike="noStrike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483600" y="4572000"/>
            <a:ext cx="1993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6279"/>
              </a:lnSpc>
            </a:pPr>
            <a:endParaRPr lang="ko-KR" sz="2000" b="0" i="0" u="none" strike="noStrike" dirty="0">
              <a:solidFill>
                <a:srgbClr val="7180CB"/>
              </a:solidFill>
              <a:ea typeface="Pretendard SemiBold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8" name="TextBox 18"/>
          <p:cNvSpPr txBox="1"/>
          <p:nvPr/>
        </p:nvSpPr>
        <p:spPr>
          <a:xfrm>
            <a:off x="1282700" y="9550400"/>
            <a:ext cx="31242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endParaRPr lang="en-US" sz="1500" b="0" i="0" u="none" strike="noStrike" dirty="0">
              <a:solidFill>
                <a:srgbClr val="7180CB"/>
              </a:solidFill>
              <a:latin typeface="Pretendard Regular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00" y="3324224"/>
            <a:ext cx="6338469" cy="52482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1301" y="3352800"/>
            <a:ext cx="9991870" cy="347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17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0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254000"/>
            <a:ext cx="17716500" cy="971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2819400"/>
            <a:ext cx="168021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9372600"/>
            <a:ext cx="168021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737100" y="1346200"/>
            <a:ext cx="88265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919"/>
              </a:lnSpc>
            </a:pPr>
            <a:r>
              <a:rPr lang="ko-KR" altLang="en-US" sz="6800" dirty="0" smtClean="0">
                <a:solidFill>
                  <a:srgbClr val="23294A"/>
                </a:solidFill>
                <a:ea typeface="Pretendard Bold"/>
              </a:rPr>
              <a:t>점수 시스템 </a:t>
            </a:r>
            <a:endParaRPr lang="ko-KR" sz="6800" b="0" i="0" u="none" strike="noStrike" dirty="0">
              <a:solidFill>
                <a:srgbClr val="23294A"/>
              </a:solidFill>
              <a:ea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582107" y="6994979"/>
            <a:ext cx="8544214" cy="178072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500" b="0" i="0" u="none" strike="noStrike" dirty="0">
              <a:solidFill>
                <a:srgbClr val="23294A"/>
              </a:solidFill>
              <a:latin typeface="Pretendard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483600" y="4572000"/>
            <a:ext cx="1993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6279"/>
              </a:lnSpc>
            </a:pPr>
            <a:endParaRPr lang="ko-KR" sz="2000" b="0" i="0" u="none" strike="noStrike" dirty="0">
              <a:solidFill>
                <a:srgbClr val="7180CB"/>
              </a:solidFill>
              <a:ea typeface="Pretendard SemiBold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8" name="TextBox 18"/>
          <p:cNvSpPr txBox="1"/>
          <p:nvPr/>
        </p:nvSpPr>
        <p:spPr>
          <a:xfrm>
            <a:off x="1282700" y="9550400"/>
            <a:ext cx="31242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endParaRPr lang="en-US" sz="1500" b="0" i="0" u="none" strike="noStrike" dirty="0">
              <a:solidFill>
                <a:srgbClr val="7180CB"/>
              </a:solidFill>
              <a:latin typeface="Pretendard Regular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108" y="3215125"/>
            <a:ext cx="7227846" cy="56919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9526" y="3011569"/>
            <a:ext cx="9398000" cy="140017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841718" y="6423705"/>
            <a:ext cx="4376963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3200" b="0" i="0" u="none" strike="noStrike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0" name="TextBox 18"/>
          <p:cNvSpPr txBox="1"/>
          <p:nvPr/>
        </p:nvSpPr>
        <p:spPr>
          <a:xfrm>
            <a:off x="8305800" y="4702174"/>
            <a:ext cx="8820521" cy="16260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en-US" altLang="ko-KR" sz="3200" dirty="0" err="1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CheckCollisionCircleRec</a:t>
            </a:r>
            <a:r>
              <a:rPr lang="en-US" altLang="ko-KR" sz="3200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(</a:t>
            </a:r>
            <a:r>
              <a:rPr lang="en-US" altLang="ko-KR" sz="3200" dirty="0" err="1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ball.position</a:t>
            </a:r>
            <a:r>
              <a:rPr lang="en-US" altLang="ko-KR" sz="3200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, </a:t>
            </a:r>
            <a:r>
              <a:rPr lang="en-US" altLang="ko-KR" sz="3200" dirty="0" err="1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ball.radius</a:t>
            </a:r>
            <a:r>
              <a:rPr lang="en-US" altLang="ko-KR" sz="3200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, blocks[</a:t>
            </a:r>
            <a:r>
              <a:rPr lang="en-US" altLang="ko-KR" sz="3200" dirty="0" err="1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i</a:t>
            </a:r>
            <a:r>
              <a:rPr lang="en-US" altLang="ko-KR" sz="3200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].</a:t>
            </a:r>
            <a:r>
              <a:rPr lang="en-US" altLang="ko-KR" sz="3200" dirty="0" err="1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rect</a:t>
            </a:r>
            <a:endParaRPr lang="en-US" altLang="ko-KR" sz="3200" dirty="0" smtClean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3200" b="0" i="0" u="none" strike="noStrike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: </a:t>
            </a:r>
            <a:r>
              <a:rPr lang="ko-KR" altLang="en-US" sz="3200" b="0" i="0" u="none" strike="noStrike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공과 블록이 닿았는지 확인 및 </a:t>
            </a:r>
            <a:r>
              <a:rPr lang="ko-KR" altLang="en-US" sz="3200" b="0" i="0" u="none" strike="noStrike" dirty="0" err="1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블록제거</a:t>
            </a:r>
            <a:endParaRPr lang="ko-KR" sz="3200" b="0" i="0" u="none" strike="noStrike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4" name="TextBox 18"/>
          <p:cNvSpPr txBox="1"/>
          <p:nvPr/>
        </p:nvSpPr>
        <p:spPr>
          <a:xfrm>
            <a:off x="9713410" y="6994979"/>
            <a:ext cx="5791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en-US" altLang="ko-KR" sz="3200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blocks[</a:t>
            </a:r>
            <a:r>
              <a:rPr lang="en-US" altLang="ko-KR" sz="3200" dirty="0" err="1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i</a:t>
            </a:r>
            <a:r>
              <a:rPr lang="en-US" altLang="ko-KR" sz="3200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].active = false</a:t>
            </a:r>
            <a:r>
              <a:rPr lang="en-US" altLang="ko-KR" sz="3200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;</a:t>
            </a:r>
          </a:p>
          <a:p>
            <a:pPr lvl="0" algn="ctr">
              <a:lnSpc>
                <a:spcPct val="99600"/>
              </a:lnSpc>
            </a:pPr>
            <a:r>
              <a:rPr lang="en-US" altLang="ko-KR" sz="3200" b="0" i="0" u="none" strike="noStrike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: </a:t>
            </a:r>
            <a:r>
              <a:rPr lang="ko-KR" altLang="en-US" sz="3200" b="0" i="0" u="none" strike="noStrike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해당 블록을 비활성화</a:t>
            </a:r>
            <a:endParaRPr lang="ko-KR" sz="3200" b="0" i="0" u="none" strike="noStrike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5" name="TextBox 18"/>
          <p:cNvSpPr txBox="1"/>
          <p:nvPr/>
        </p:nvSpPr>
        <p:spPr>
          <a:xfrm>
            <a:off x="10287000" y="8089901"/>
            <a:ext cx="4376963" cy="85089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200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score += 10</a:t>
            </a:r>
            <a:r>
              <a:rPr lang="en-US" altLang="ko-KR" sz="3200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;</a:t>
            </a:r>
          </a:p>
          <a:p>
            <a:pPr lvl="0" algn="ctr">
              <a:lnSpc>
                <a:spcPct val="99600"/>
              </a:lnSpc>
            </a:pPr>
            <a:r>
              <a:rPr lang="en-US" altLang="ko-KR" sz="3200" b="0" i="0" u="none" strike="noStrike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: </a:t>
            </a:r>
            <a:r>
              <a:rPr lang="ko-KR" altLang="en-US" sz="3200" b="0" i="0" u="none" strike="noStrike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점수에 </a:t>
            </a:r>
            <a:r>
              <a:rPr lang="en-US" altLang="ko-KR" sz="3200" b="0" i="0" u="none" strike="noStrike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10</a:t>
            </a:r>
            <a:r>
              <a:rPr lang="ko-KR" altLang="en-US" sz="3200" b="0" i="0" u="none" strike="noStrike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점 추가</a:t>
            </a:r>
            <a:endParaRPr lang="ko-KR" sz="3200" b="0" i="0" u="none" strike="noStrike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918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0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2819400"/>
            <a:ext cx="168021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9372600"/>
            <a:ext cx="168021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737100" y="1346200"/>
            <a:ext cx="88265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919"/>
              </a:lnSpc>
            </a:pPr>
            <a:r>
              <a:rPr lang="ko-KR" altLang="en-US" sz="6800" dirty="0" smtClean="0">
                <a:solidFill>
                  <a:srgbClr val="23294A"/>
                </a:solidFill>
                <a:ea typeface="Pretendard Bold"/>
              </a:rPr>
              <a:t>종료 화면</a:t>
            </a:r>
            <a:endParaRPr lang="ko-KR" sz="6800" b="0" i="0" u="none" strike="noStrike" dirty="0">
              <a:solidFill>
                <a:srgbClr val="23294A"/>
              </a:solidFill>
              <a:ea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582107" y="6994979"/>
            <a:ext cx="8544214" cy="178072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500" b="0" i="0" u="none" strike="noStrike" dirty="0">
              <a:solidFill>
                <a:srgbClr val="23294A"/>
              </a:solidFill>
              <a:latin typeface="Pretendard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483600" y="4572000"/>
            <a:ext cx="1993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6279"/>
              </a:lnSpc>
            </a:pPr>
            <a:endParaRPr lang="ko-KR" sz="2000" b="0" i="0" u="none" strike="noStrike" dirty="0">
              <a:solidFill>
                <a:srgbClr val="7180CB"/>
              </a:solidFill>
              <a:ea typeface="Pretendard SemiBold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8" name="TextBox 18"/>
          <p:cNvSpPr txBox="1"/>
          <p:nvPr/>
        </p:nvSpPr>
        <p:spPr>
          <a:xfrm>
            <a:off x="1282700" y="9550400"/>
            <a:ext cx="31242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endParaRPr lang="en-US" sz="1500" b="0" i="0" u="none" strike="noStrike" dirty="0">
              <a:solidFill>
                <a:srgbClr val="7180CB"/>
              </a:solidFill>
              <a:latin typeface="Pretendard Regular"/>
            </a:endParaRPr>
          </a:p>
        </p:txBody>
      </p:sp>
      <p:sp>
        <p:nvSpPr>
          <p:cNvPr id="24" name="TextBox 18"/>
          <p:cNvSpPr txBox="1"/>
          <p:nvPr/>
        </p:nvSpPr>
        <p:spPr>
          <a:xfrm>
            <a:off x="10390414" y="8331564"/>
            <a:ext cx="4259578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3200" b="0" i="0" u="none" strike="noStrike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894" y="3231968"/>
            <a:ext cx="7928946" cy="575346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2727" y="3400797"/>
            <a:ext cx="7394760" cy="1073594"/>
          </a:xfrm>
          <a:prstGeom prst="rect">
            <a:avLst/>
          </a:prstGeom>
        </p:spPr>
      </p:pic>
      <p:sp>
        <p:nvSpPr>
          <p:cNvPr id="27" name="TextBox 18"/>
          <p:cNvSpPr txBox="1"/>
          <p:nvPr/>
        </p:nvSpPr>
        <p:spPr>
          <a:xfrm>
            <a:off x="8692779" y="4272445"/>
            <a:ext cx="8820521" cy="16260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공이 화면 아래로 떨어지면 게임오버 상태로 전환</a:t>
            </a:r>
            <a:endParaRPr lang="ko-KR" sz="3200" b="0" i="0" u="none" strike="noStrike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2531" y="6093718"/>
            <a:ext cx="5794771" cy="1317690"/>
          </a:xfrm>
          <a:prstGeom prst="rect">
            <a:avLst/>
          </a:prstGeom>
        </p:spPr>
      </p:pic>
      <p:sp>
        <p:nvSpPr>
          <p:cNvPr id="28" name="TextBox 18"/>
          <p:cNvSpPr txBox="1"/>
          <p:nvPr/>
        </p:nvSpPr>
        <p:spPr>
          <a:xfrm>
            <a:off x="8627828" y="7368707"/>
            <a:ext cx="8820521" cy="16260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모든 블록이 제거 되었다면 게임오버 상태로 전환</a:t>
            </a:r>
            <a:endParaRPr lang="ko-KR" sz="3200" b="0" i="0" u="none" strike="noStrike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351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0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89037"/>
            <a:ext cx="17716500" cy="971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2819400"/>
            <a:ext cx="168021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9372600"/>
            <a:ext cx="168021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279400"/>
            <a:ext cx="17716500" cy="304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737100" y="1346200"/>
            <a:ext cx="88265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919"/>
              </a:lnSpc>
            </a:pPr>
            <a:r>
              <a:rPr lang="ko-KR" altLang="en-US" sz="6800" dirty="0" smtClean="0">
                <a:solidFill>
                  <a:srgbClr val="23294A"/>
                </a:solidFill>
                <a:ea typeface="Pretendard Bold"/>
              </a:rPr>
              <a:t>배경음악</a:t>
            </a:r>
            <a:r>
              <a:rPr lang="en-US" altLang="ko-KR" sz="6800" dirty="0">
                <a:solidFill>
                  <a:srgbClr val="23294A"/>
                </a:solidFill>
                <a:ea typeface="Pretendard Bold"/>
              </a:rPr>
              <a:t>,</a:t>
            </a:r>
            <a:r>
              <a:rPr lang="ko-KR" altLang="en-US" sz="6800" dirty="0" smtClean="0">
                <a:solidFill>
                  <a:srgbClr val="23294A"/>
                </a:solidFill>
                <a:ea typeface="Pretendard Bold"/>
              </a:rPr>
              <a:t> 효과음 추가</a:t>
            </a:r>
            <a:endParaRPr lang="ko-KR" sz="6800" b="0" i="0" u="none" strike="noStrike" dirty="0">
              <a:solidFill>
                <a:srgbClr val="23294A"/>
              </a:solidFill>
              <a:ea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582107" y="6994979"/>
            <a:ext cx="8544214" cy="178072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500" b="0" i="0" u="none" strike="noStrike" dirty="0">
              <a:solidFill>
                <a:srgbClr val="23294A"/>
              </a:solidFill>
              <a:latin typeface="Pretendard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483600" y="4572000"/>
            <a:ext cx="1993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6279"/>
              </a:lnSpc>
            </a:pPr>
            <a:endParaRPr lang="ko-KR" sz="2000" b="0" i="0" u="none" strike="noStrike" dirty="0">
              <a:solidFill>
                <a:srgbClr val="7180CB"/>
              </a:solidFill>
              <a:ea typeface="Pretendard SemiBold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8" name="TextBox 18"/>
          <p:cNvSpPr txBox="1"/>
          <p:nvPr/>
        </p:nvSpPr>
        <p:spPr>
          <a:xfrm>
            <a:off x="1282700" y="9550400"/>
            <a:ext cx="31242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endParaRPr lang="en-US" sz="1500" b="0" i="0" u="none" strike="noStrike" dirty="0">
              <a:solidFill>
                <a:srgbClr val="7180CB"/>
              </a:solidFill>
              <a:latin typeface="Pretendard Regular"/>
            </a:endParaRPr>
          </a:p>
        </p:txBody>
      </p:sp>
      <p:sp>
        <p:nvSpPr>
          <p:cNvPr id="24" name="TextBox 18"/>
          <p:cNvSpPr txBox="1"/>
          <p:nvPr/>
        </p:nvSpPr>
        <p:spPr>
          <a:xfrm>
            <a:off x="10390414" y="8331564"/>
            <a:ext cx="4259578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3200" b="0" i="0" u="none" strike="noStrike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7" name="TextBox 18"/>
          <p:cNvSpPr txBox="1"/>
          <p:nvPr/>
        </p:nvSpPr>
        <p:spPr>
          <a:xfrm>
            <a:off x="14693180" y="3313924"/>
            <a:ext cx="2858220" cy="16260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b="0" i="0" u="none" strike="noStrike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배경 음악 재생</a:t>
            </a:r>
            <a:endParaRPr lang="ko-KR" sz="3200" b="0" i="0" u="none" strike="noStrike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8" name="TextBox 18"/>
          <p:cNvSpPr txBox="1"/>
          <p:nvPr/>
        </p:nvSpPr>
        <p:spPr>
          <a:xfrm>
            <a:off x="816778" y="7594696"/>
            <a:ext cx="8820521" cy="16260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블록 충돌 시 효과음 추가</a:t>
            </a:r>
            <a:endParaRPr lang="ko-KR" sz="3200" b="0" i="0" u="none" strike="noStrike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1610" y="3488776"/>
            <a:ext cx="13367292" cy="12763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3231" y="5401190"/>
            <a:ext cx="8013700" cy="245923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0682" y="5401190"/>
            <a:ext cx="6867525" cy="2459231"/>
          </a:xfrm>
          <a:prstGeom prst="rect">
            <a:avLst/>
          </a:prstGeom>
        </p:spPr>
      </p:pic>
      <p:sp>
        <p:nvSpPr>
          <p:cNvPr id="21" name="TextBox 18"/>
          <p:cNvSpPr txBox="1"/>
          <p:nvPr/>
        </p:nvSpPr>
        <p:spPr>
          <a:xfrm>
            <a:off x="8721683" y="7534275"/>
            <a:ext cx="8820521" cy="16260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3200" b="0" i="0" u="none" strike="noStrike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2" name="TextBox 18"/>
          <p:cNvSpPr txBox="1"/>
          <p:nvPr/>
        </p:nvSpPr>
        <p:spPr>
          <a:xfrm>
            <a:off x="8884185" y="7564211"/>
            <a:ext cx="8820521" cy="16260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공이 화면 아래로 떨어지면 효과음 재생</a:t>
            </a:r>
            <a:endParaRPr lang="ko-KR" sz="3200" b="0" i="0" u="none" strike="noStrike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571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261</Words>
  <Application>Microsoft Office PowerPoint</Application>
  <PresentationFormat>사용자 지정</PresentationFormat>
  <Paragraphs>55</Paragraphs>
  <Slides>10</Slides>
  <Notes>5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강원교육튼튼</vt:lpstr>
      <vt:lpstr>Arial</vt:lpstr>
      <vt:lpstr>Pretendard Bold</vt:lpstr>
      <vt:lpstr>Calibri</vt:lpstr>
      <vt:lpstr>Pretendard Regular</vt:lpstr>
      <vt:lpstr>Pretendard SemiBold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38</cp:revision>
  <dcterms:created xsi:type="dcterms:W3CDTF">2006-08-16T00:00:00Z</dcterms:created>
  <dcterms:modified xsi:type="dcterms:W3CDTF">2025-04-13T04:13:41Z</dcterms:modified>
</cp:coreProperties>
</file>